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ilda Display" panose="020B0604020202020204" charset="0"/>
      <p:regular r:id="rId15"/>
    </p:embeddedFont>
    <p:embeddedFont>
      <p:font typeface="HK Grotesk" panose="020B0604020202020204" charset="0"/>
      <p:regular r:id="rId16"/>
    </p:embeddedFont>
    <p:embeddedFont>
      <p:font typeface="HK Grotesk Bold" panose="020B0604020202020204" charset="0"/>
      <p:regular r:id="rId17"/>
    </p:embeddedFont>
    <p:embeddedFont>
      <p:font typeface="HK Grotesk Bold Italics" panose="020B0604020202020204" charset="0"/>
      <p:regular r:id="rId18"/>
    </p:embeddedFont>
    <p:embeddedFont>
      <p:font typeface="HK Grotesk Light" panose="020B0604020202020204" charset="0"/>
      <p:regular r:id="rId19"/>
    </p:embeddedFont>
    <p:embeddedFont>
      <p:font typeface="Staatliches" panose="020F0502020204030204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225" y="6787402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8629650" cy="8953500"/>
            <a:chOff x="0" y="0"/>
            <a:chExt cx="1336959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6959" cy="1387131"/>
            </a:xfrm>
            <a:custGeom>
              <a:avLst/>
              <a:gdLst/>
              <a:ahLst/>
              <a:cxnLst/>
              <a:rect l="l" t="t" r="r" b="b"/>
              <a:pathLst>
                <a:path w="1336959" h="1387131">
                  <a:moveTo>
                    <a:pt x="35885" y="0"/>
                  </a:moveTo>
                  <a:lnTo>
                    <a:pt x="1301073" y="0"/>
                  </a:lnTo>
                  <a:cubicBezTo>
                    <a:pt x="1310591" y="0"/>
                    <a:pt x="1319718" y="3781"/>
                    <a:pt x="1326448" y="10511"/>
                  </a:cubicBezTo>
                  <a:cubicBezTo>
                    <a:pt x="1333178" y="17240"/>
                    <a:pt x="1336959" y="26368"/>
                    <a:pt x="1336959" y="35885"/>
                  </a:cubicBezTo>
                  <a:lnTo>
                    <a:pt x="1336959" y="1351246"/>
                  </a:lnTo>
                  <a:cubicBezTo>
                    <a:pt x="1336959" y="1360764"/>
                    <a:pt x="1333178" y="1369891"/>
                    <a:pt x="1326448" y="1376621"/>
                  </a:cubicBezTo>
                  <a:cubicBezTo>
                    <a:pt x="1319718" y="1383351"/>
                    <a:pt x="1310591" y="1387131"/>
                    <a:pt x="1301073" y="1387131"/>
                  </a:cubicBezTo>
                  <a:lnTo>
                    <a:pt x="35885" y="1387131"/>
                  </a:lnTo>
                  <a:cubicBezTo>
                    <a:pt x="26368" y="1387131"/>
                    <a:pt x="17240" y="1383351"/>
                    <a:pt x="10511" y="1376621"/>
                  </a:cubicBezTo>
                  <a:cubicBezTo>
                    <a:pt x="3781" y="1369891"/>
                    <a:pt x="0" y="1360764"/>
                    <a:pt x="0" y="1351246"/>
                  </a:cubicBezTo>
                  <a:lnTo>
                    <a:pt x="0" y="35885"/>
                  </a:lnTo>
                  <a:cubicBezTo>
                    <a:pt x="0" y="26368"/>
                    <a:pt x="3781" y="17240"/>
                    <a:pt x="10511" y="10511"/>
                  </a:cubicBezTo>
                  <a:cubicBezTo>
                    <a:pt x="17240" y="3781"/>
                    <a:pt x="26368" y="0"/>
                    <a:pt x="35885" y="0"/>
                  </a:cubicBezTo>
                  <a:close/>
                </a:path>
              </a:pathLst>
            </a:custGeom>
            <a:blipFill>
              <a:blip r:embed="rId4"/>
              <a:stretch>
                <a:fillRect t="-14255" b="-14255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734675" y="876988"/>
            <a:ext cx="6886575" cy="4775849"/>
            <a:chOff x="0" y="0"/>
            <a:chExt cx="9182100" cy="6367798"/>
          </a:xfrm>
        </p:grpSpPr>
        <p:sp>
          <p:nvSpPr>
            <p:cNvPr id="6" name="TextBox 6"/>
            <p:cNvSpPr txBox="1"/>
            <p:nvPr/>
          </p:nvSpPr>
          <p:spPr>
            <a:xfrm>
              <a:off x="0" y="3511568"/>
              <a:ext cx="9182100" cy="2856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25"/>
                </a:lnSpc>
              </a:pPr>
              <a:r>
                <a:rPr lang="en-US" sz="8025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Arduino-Based Radar System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71668"/>
              <a:ext cx="9182100" cy="192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</a:pPr>
              <a:r>
                <a:rPr lang="en-US" sz="42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Introduction to DIY Technology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821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2025-11-16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65722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34675" y="666750"/>
            <a:ext cx="6886575" cy="1838325"/>
            <a:chOff x="0" y="0"/>
            <a:chExt cx="9182100" cy="24511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STEM Learning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6840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Engages students in hands-on projects and real-world applications.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6400" y="334327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34675" y="3352800"/>
            <a:ext cx="6886575" cy="1828800"/>
            <a:chOff x="0" y="0"/>
            <a:chExt cx="9182100" cy="2438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Programming Skills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5570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Develops coding abilities through Arduino IDE and Processing software.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96400" y="602932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34675" y="6033135"/>
            <a:ext cx="6886575" cy="1834515"/>
            <a:chOff x="0" y="0"/>
            <a:chExt cx="9182100" cy="24460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Visualization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6332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Teaches data representation concepts using dynamic radar displays.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6750" y="838200"/>
            <a:ext cx="6886575" cy="33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Educational Value of Arduino</a:t>
            </a:r>
          </a:p>
        </p:txBody>
      </p:sp>
      <p:sp>
        <p:nvSpPr>
          <p:cNvPr id="15" name="Freeform 15"/>
          <p:cNvSpPr/>
          <p:nvPr/>
        </p:nvSpPr>
        <p:spPr>
          <a:xfrm rot="-2156052">
            <a:off x="-3053910" y="7516388"/>
            <a:ext cx="6407041" cy="7627430"/>
          </a:xfrm>
          <a:custGeom>
            <a:avLst/>
            <a:gdLst/>
            <a:ahLst/>
            <a:cxnLst/>
            <a:rect l="l" t="t" r="r" b="b"/>
            <a:pathLst>
              <a:path w="6407041" h="7627430">
                <a:moveTo>
                  <a:pt x="0" y="0"/>
                </a:moveTo>
                <a:lnTo>
                  <a:pt x="6407041" y="0"/>
                </a:lnTo>
                <a:lnTo>
                  <a:pt x="6407041" y="7627430"/>
                </a:lnTo>
                <a:lnTo>
                  <a:pt x="0" y="762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65722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34675" y="666750"/>
            <a:ext cx="6886575" cy="1838325"/>
            <a:chOff x="0" y="0"/>
            <a:chExt cx="9182100" cy="24511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Robotics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6840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Enables obstacle detection and navigation for autonomous systems.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6400" y="334327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34675" y="3352800"/>
            <a:ext cx="6886575" cy="1828800"/>
            <a:chOff x="0" y="0"/>
            <a:chExt cx="9182100" cy="2438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Automation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5570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Acts as a proximity sensor for smart home devices.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96400" y="6029325"/>
            <a:ext cx="113347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34675" y="6033135"/>
            <a:ext cx="6886575" cy="1834515"/>
            <a:chOff x="0" y="0"/>
            <a:chExt cx="9182100" cy="24460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Security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63320"/>
              <a:ext cx="9182100" cy="128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9"/>
                </a:lnSpc>
              </a:pPr>
              <a:r>
                <a:rPr lang="en-US" sz="2999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Monitors motion and area for enhanced safety systems.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6750" y="838200"/>
            <a:ext cx="6886575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Practical Applications</a:t>
            </a:r>
          </a:p>
        </p:txBody>
      </p:sp>
      <p:sp>
        <p:nvSpPr>
          <p:cNvPr id="15" name="Freeform 15"/>
          <p:cNvSpPr/>
          <p:nvPr/>
        </p:nvSpPr>
        <p:spPr>
          <a:xfrm rot="-2156052">
            <a:off x="-3053910" y="7516388"/>
            <a:ext cx="6407041" cy="7627430"/>
          </a:xfrm>
          <a:custGeom>
            <a:avLst/>
            <a:gdLst/>
            <a:ahLst/>
            <a:cxnLst/>
            <a:rect l="l" t="t" r="r" b="b"/>
            <a:pathLst>
              <a:path w="6407041" h="7627430">
                <a:moveTo>
                  <a:pt x="0" y="0"/>
                </a:moveTo>
                <a:lnTo>
                  <a:pt x="6407041" y="0"/>
                </a:lnTo>
                <a:lnTo>
                  <a:pt x="6407041" y="7627430"/>
                </a:lnTo>
                <a:lnTo>
                  <a:pt x="0" y="762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666750"/>
            <a:ext cx="8324850" cy="3019424"/>
            <a:chOff x="0" y="0"/>
            <a:chExt cx="11099800" cy="4025899"/>
          </a:xfrm>
        </p:grpSpPr>
        <p:sp>
          <p:nvSpPr>
            <p:cNvPr id="5" name="TextBox 5"/>
            <p:cNvSpPr txBox="1"/>
            <p:nvPr/>
          </p:nvSpPr>
          <p:spPr>
            <a:xfrm>
              <a:off x="0" y="2057399"/>
              <a:ext cx="11099800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Arduino radar system is both </a:t>
              </a: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accessible and practical</a:t>
              </a: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providing valuable educational experiences for all ages.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1099800" cy="1612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Conclusion</a:t>
              </a:r>
            </a:p>
          </p:txBody>
        </p:sp>
      </p:grpSp>
      <p:pic>
        <p:nvPicPr>
          <p:cNvPr id="7" name="WhatsApp Video 2025-11-16 at 18.37.44_985ffd1b">
            <a:hlinkClick r:id="" action="ppaction://media"/>
            <a:extLst>
              <a:ext uri="{FF2B5EF4-FFF2-40B4-BE49-F238E27FC236}">
                <a16:creationId xmlns:a16="http://schemas.microsoft.com/office/drawing/2014/main" id="{C4FF0F2A-26B5-9652-A6D7-9462639B8C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5600" y="321360"/>
            <a:ext cx="7010400" cy="9644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00848">
            <a:off x="12064338" y="5278644"/>
            <a:ext cx="13730046" cy="12931207"/>
          </a:xfrm>
          <a:custGeom>
            <a:avLst/>
            <a:gdLst/>
            <a:ahLst/>
            <a:cxnLst/>
            <a:rect l="l" t="t" r="r" b="b"/>
            <a:pathLst>
              <a:path w="13730046" h="12931207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2944475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2457450"/>
            <a:ext cx="8477250" cy="7360259"/>
            <a:chOff x="0" y="0"/>
            <a:chExt cx="11303000" cy="981367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130300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</a:pPr>
              <a:r>
                <a:rPr lang="en-US" sz="3699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name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5908"/>
              <a:ext cx="11303000" cy="1160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49"/>
                </a:lnSpc>
              </a:pPr>
              <a:r>
                <a:rPr lang="en-US" sz="5499">
                  <a:solidFill>
                    <a:srgbClr val="2C3E5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Team Cryptosolve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96132"/>
              <a:ext cx="11303000" cy="78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79"/>
                </a:lnSpc>
              </a:pPr>
              <a:r>
                <a:rPr lang="en-US" sz="3899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members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45432"/>
              <a:ext cx="11303000" cy="347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just">
                <a:lnSpc>
                  <a:spcPts val="4159"/>
                </a:lnSpc>
                <a:buFont typeface="Arial"/>
                <a:buChar char="•"/>
              </a:pPr>
              <a:r>
                <a:rPr lang="en-US" sz="3199" b="1" i="1">
                  <a:solidFill>
                    <a:srgbClr val="2C3E5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Aaditya Anand           (RA2511003011540)</a:t>
              </a:r>
            </a:p>
            <a:p>
              <a:pPr marL="690879" lvl="1" indent="-345439" algn="just">
                <a:lnSpc>
                  <a:spcPts val="4159"/>
                </a:lnSpc>
                <a:buFont typeface="Arial"/>
                <a:buChar char="•"/>
              </a:pPr>
              <a:r>
                <a:rPr lang="en-US" sz="3199" b="1" i="1">
                  <a:solidFill>
                    <a:srgbClr val="2C3E5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Kushagra Srivastava (RA2511003011590)</a:t>
              </a:r>
            </a:p>
            <a:p>
              <a:pPr marL="690879" lvl="1" indent="-345439" algn="just">
                <a:lnSpc>
                  <a:spcPts val="4159"/>
                </a:lnSpc>
                <a:buFont typeface="Arial"/>
                <a:buChar char="•"/>
              </a:pPr>
              <a:r>
                <a:rPr lang="en-US" sz="3199" b="1" i="1">
                  <a:solidFill>
                    <a:srgbClr val="2C3E5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Rudra Pratap Singh   (RA2511003011539)</a:t>
              </a:r>
            </a:p>
            <a:p>
              <a:pPr marL="690879" lvl="1" indent="-345439" algn="just">
                <a:lnSpc>
                  <a:spcPts val="4159"/>
                </a:lnSpc>
                <a:buFont typeface="Arial"/>
                <a:buChar char="•"/>
              </a:pPr>
              <a:r>
                <a:rPr lang="en-US" sz="3199" b="1" i="1">
                  <a:solidFill>
                    <a:srgbClr val="2C3E5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Satviik Daga              (RA2511003011550)</a:t>
              </a:r>
            </a:p>
            <a:p>
              <a:pPr marL="690879" lvl="1" indent="-345439" algn="just">
                <a:lnSpc>
                  <a:spcPts val="4159"/>
                </a:lnSpc>
                <a:buFont typeface="Arial"/>
                <a:buChar char="•"/>
              </a:pPr>
              <a:r>
                <a:rPr lang="en-US" sz="3199" b="1" i="1">
                  <a:solidFill>
                    <a:srgbClr val="2C3E5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Uzair Sikwani            (RA2511003011543)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45820"/>
              <a:ext cx="113030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165979"/>
              <a:ext cx="113030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5025" y="3002297"/>
            <a:ext cx="12639675" cy="3914808"/>
            <a:chOff x="0" y="0"/>
            <a:chExt cx="16852900" cy="5219744"/>
          </a:xfrm>
        </p:grpSpPr>
        <p:sp>
          <p:nvSpPr>
            <p:cNvPr id="3" name="TextBox 3"/>
            <p:cNvSpPr txBox="1"/>
            <p:nvPr/>
          </p:nvSpPr>
          <p:spPr>
            <a:xfrm>
              <a:off x="0" y="171450"/>
              <a:ext cx="16852900" cy="1612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Introduction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1244"/>
              <a:ext cx="16852900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This presentation introduces a </a:t>
              </a: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DIY Arduino radar detection system</a:t>
              </a: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utilizing an ultrasonic sensor to monitor surroundings, providing engaging insights into object detection and visualization techniques.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86063"/>
              <a:ext cx="168529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b="1">
                  <a:solidFill>
                    <a:srgbClr val="357ABD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Exploring Real-Time Object Detection with Arduino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268288">
            <a:off x="14795639" y="5873497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8288">
            <a:off x="-5468013" y="-6350191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7191375" cy="8953500"/>
            <a:chOff x="0" y="0"/>
            <a:chExt cx="1067508" cy="1329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508" cy="1329083"/>
            </a:xfrm>
            <a:custGeom>
              <a:avLst/>
              <a:gdLst/>
              <a:ahLst/>
              <a:cxnLst/>
              <a:rect l="l" t="t" r="r" b="b"/>
              <a:pathLst>
                <a:path w="1067508" h="1329083">
                  <a:moveTo>
                    <a:pt x="43062" y="0"/>
                  </a:moveTo>
                  <a:lnTo>
                    <a:pt x="1024446" y="0"/>
                  </a:lnTo>
                  <a:cubicBezTo>
                    <a:pt x="1035867" y="0"/>
                    <a:pt x="1046820" y="4537"/>
                    <a:pt x="1054895" y="12613"/>
                  </a:cubicBezTo>
                  <a:cubicBezTo>
                    <a:pt x="1062971" y="20688"/>
                    <a:pt x="1067508" y="31641"/>
                    <a:pt x="1067508" y="43062"/>
                  </a:cubicBezTo>
                  <a:lnTo>
                    <a:pt x="1067508" y="1286021"/>
                  </a:lnTo>
                  <a:cubicBezTo>
                    <a:pt x="1067508" y="1309803"/>
                    <a:pt x="1048228" y="1329083"/>
                    <a:pt x="1024446" y="1329083"/>
                  </a:cubicBezTo>
                  <a:lnTo>
                    <a:pt x="43062" y="1329083"/>
                  </a:lnTo>
                  <a:cubicBezTo>
                    <a:pt x="19280" y="1329083"/>
                    <a:pt x="0" y="1309803"/>
                    <a:pt x="0" y="1286021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-12251" r="-12251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296400" y="3638550"/>
            <a:ext cx="6886575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rPr>
              <a:t>The system functions by </a:t>
            </a:r>
            <a:r>
              <a:rPr lang="en-US" sz="3000" b="1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scanning surroundings</a:t>
            </a:r>
            <a:r>
              <a:rPr lang="en-US" sz="300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rPr>
              <a:t>, measuring distances, and visualizing data in real-time. The ultrasonic sensor emits pulses, enabling the Arduino to detect and display objects effectively.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13290">
            <a:off x="-7998005" y="5144456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38500" y="4248150"/>
            <a:ext cx="3181350" cy="2686050"/>
            <a:chOff x="0" y="0"/>
            <a:chExt cx="721712" cy="609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1712" cy="609349"/>
            </a:xfrm>
            <a:custGeom>
              <a:avLst/>
              <a:gdLst/>
              <a:ahLst/>
              <a:cxnLst/>
              <a:rect l="l" t="t" r="r" b="b"/>
              <a:pathLst>
                <a:path w="721712" h="609349">
                  <a:moveTo>
                    <a:pt x="97341" y="0"/>
                  </a:moveTo>
                  <a:lnTo>
                    <a:pt x="624371" y="0"/>
                  </a:lnTo>
                  <a:cubicBezTo>
                    <a:pt x="650187" y="0"/>
                    <a:pt x="674946" y="10256"/>
                    <a:pt x="693201" y="28511"/>
                  </a:cubicBezTo>
                  <a:cubicBezTo>
                    <a:pt x="711456" y="46766"/>
                    <a:pt x="721712" y="71525"/>
                    <a:pt x="721712" y="97341"/>
                  </a:cubicBezTo>
                  <a:lnTo>
                    <a:pt x="721712" y="512008"/>
                  </a:lnTo>
                  <a:cubicBezTo>
                    <a:pt x="721712" y="565768"/>
                    <a:pt x="678131" y="609349"/>
                    <a:pt x="624371" y="609349"/>
                  </a:cubicBezTo>
                  <a:lnTo>
                    <a:pt x="97341" y="609349"/>
                  </a:lnTo>
                  <a:cubicBezTo>
                    <a:pt x="43581" y="609349"/>
                    <a:pt x="0" y="565768"/>
                    <a:pt x="0" y="512008"/>
                  </a:cubicBezTo>
                  <a:lnTo>
                    <a:pt x="0" y="97341"/>
                  </a:lnTo>
                  <a:cubicBezTo>
                    <a:pt x="0" y="43581"/>
                    <a:pt x="43581" y="0"/>
                    <a:pt x="97341" y="0"/>
                  </a:cubicBezTo>
                  <a:close/>
                </a:path>
              </a:pathLst>
            </a:custGeom>
            <a:blipFill>
              <a:blip r:embed="rId4"/>
              <a:stretch>
                <a:fillRect l="-256" r="-256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53325" y="4248150"/>
            <a:ext cx="3181350" cy="2686050"/>
            <a:chOff x="0" y="0"/>
            <a:chExt cx="721712" cy="609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712" cy="609349"/>
            </a:xfrm>
            <a:custGeom>
              <a:avLst/>
              <a:gdLst/>
              <a:ahLst/>
              <a:cxnLst/>
              <a:rect l="l" t="t" r="r" b="b"/>
              <a:pathLst>
                <a:path w="721712" h="609349">
                  <a:moveTo>
                    <a:pt x="97341" y="0"/>
                  </a:moveTo>
                  <a:lnTo>
                    <a:pt x="624371" y="0"/>
                  </a:lnTo>
                  <a:cubicBezTo>
                    <a:pt x="650187" y="0"/>
                    <a:pt x="674946" y="10256"/>
                    <a:pt x="693201" y="28511"/>
                  </a:cubicBezTo>
                  <a:cubicBezTo>
                    <a:pt x="711456" y="46766"/>
                    <a:pt x="721712" y="71525"/>
                    <a:pt x="721712" y="97341"/>
                  </a:cubicBezTo>
                  <a:lnTo>
                    <a:pt x="721712" y="512008"/>
                  </a:lnTo>
                  <a:cubicBezTo>
                    <a:pt x="721712" y="565768"/>
                    <a:pt x="678131" y="609349"/>
                    <a:pt x="624371" y="609349"/>
                  </a:cubicBezTo>
                  <a:lnTo>
                    <a:pt x="97341" y="609349"/>
                  </a:lnTo>
                  <a:cubicBezTo>
                    <a:pt x="43581" y="609349"/>
                    <a:pt x="0" y="565768"/>
                    <a:pt x="0" y="512008"/>
                  </a:cubicBezTo>
                  <a:lnTo>
                    <a:pt x="0" y="97341"/>
                  </a:lnTo>
                  <a:cubicBezTo>
                    <a:pt x="0" y="43581"/>
                    <a:pt x="43581" y="0"/>
                    <a:pt x="97341" y="0"/>
                  </a:cubicBezTo>
                  <a:close/>
                </a:path>
              </a:pathLst>
            </a:custGeom>
            <a:blipFill>
              <a:blip r:embed="rId5"/>
              <a:stretch>
                <a:fillRect t="-9219" b="-9219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68150" y="4248150"/>
            <a:ext cx="3181350" cy="2686050"/>
            <a:chOff x="0" y="0"/>
            <a:chExt cx="721712" cy="6093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1712" cy="609349"/>
            </a:xfrm>
            <a:custGeom>
              <a:avLst/>
              <a:gdLst/>
              <a:ahLst/>
              <a:cxnLst/>
              <a:rect l="l" t="t" r="r" b="b"/>
              <a:pathLst>
                <a:path w="721712" h="609349">
                  <a:moveTo>
                    <a:pt x="97341" y="0"/>
                  </a:moveTo>
                  <a:lnTo>
                    <a:pt x="624371" y="0"/>
                  </a:lnTo>
                  <a:cubicBezTo>
                    <a:pt x="650187" y="0"/>
                    <a:pt x="674946" y="10256"/>
                    <a:pt x="693201" y="28511"/>
                  </a:cubicBezTo>
                  <a:cubicBezTo>
                    <a:pt x="711456" y="46766"/>
                    <a:pt x="721712" y="71525"/>
                    <a:pt x="721712" y="97341"/>
                  </a:cubicBezTo>
                  <a:lnTo>
                    <a:pt x="721712" y="512008"/>
                  </a:lnTo>
                  <a:cubicBezTo>
                    <a:pt x="721712" y="565768"/>
                    <a:pt x="678131" y="609349"/>
                    <a:pt x="624371" y="609349"/>
                  </a:cubicBezTo>
                  <a:lnTo>
                    <a:pt x="97341" y="609349"/>
                  </a:lnTo>
                  <a:cubicBezTo>
                    <a:pt x="43581" y="609349"/>
                    <a:pt x="0" y="565768"/>
                    <a:pt x="0" y="512008"/>
                  </a:cubicBezTo>
                  <a:lnTo>
                    <a:pt x="0" y="97341"/>
                  </a:lnTo>
                  <a:cubicBezTo>
                    <a:pt x="0" y="43581"/>
                    <a:pt x="43581" y="0"/>
                    <a:pt x="97341" y="0"/>
                  </a:cubicBezTo>
                  <a:close/>
                </a:path>
              </a:pathLst>
            </a:custGeom>
            <a:blipFill>
              <a:blip r:embed="rId6"/>
              <a:stretch>
                <a:fillRect l="-256" r="-256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666750" y="838200"/>
            <a:ext cx="12639675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Essential Hardware and Software Components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238500" y="7829550"/>
            <a:ext cx="3181350" cy="1143060"/>
            <a:chOff x="0" y="0"/>
            <a:chExt cx="4241800" cy="15240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424108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Arduino Uno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72414"/>
              <a:ext cx="4241800" cy="75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</a:pPr>
              <a:r>
                <a:rPr lang="en-US" sz="1735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main controller for all system operations.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53325" y="7829550"/>
            <a:ext cx="3181350" cy="1143060"/>
            <a:chOff x="0" y="0"/>
            <a:chExt cx="4241800" cy="15240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424108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ultra sonic sensor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72414"/>
              <a:ext cx="4241800" cy="75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</a:pPr>
              <a:r>
                <a:rPr lang="en-US" sz="1735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Measures distance using ultrasonic pulses effectively.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68150" y="7820372"/>
            <a:ext cx="3181350" cy="1437988"/>
            <a:chOff x="0" y="0"/>
            <a:chExt cx="4241800" cy="191731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24108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Servo Motor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84651"/>
              <a:ext cx="4241800" cy="1132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</a:pPr>
              <a:r>
                <a:rPr lang="en-US" sz="1735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Rotates sensor for comprehensive scanning capabilities.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1562100"/>
            <a:ext cx="6886575" cy="5372100"/>
            <a:chOff x="0" y="0"/>
            <a:chExt cx="1200275" cy="936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75" cy="936314"/>
            </a:xfrm>
            <a:custGeom>
              <a:avLst/>
              <a:gdLst/>
              <a:ahLst/>
              <a:cxnLst/>
              <a:rect l="l" t="t" r="r" b="b"/>
              <a:pathLst>
                <a:path w="1200275" h="936314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891345"/>
                  </a:lnTo>
                  <a:cubicBezTo>
                    <a:pt x="1200275" y="903272"/>
                    <a:pt x="1195537" y="914710"/>
                    <a:pt x="1187104" y="923143"/>
                  </a:cubicBezTo>
                  <a:cubicBezTo>
                    <a:pt x="1178670" y="931576"/>
                    <a:pt x="1167233" y="936314"/>
                    <a:pt x="1155306" y="936314"/>
                  </a:cubicBezTo>
                  <a:lnTo>
                    <a:pt x="44968" y="936314"/>
                  </a:lnTo>
                  <a:cubicBezTo>
                    <a:pt x="33042" y="936314"/>
                    <a:pt x="21604" y="931576"/>
                    <a:pt x="13171" y="923143"/>
                  </a:cubicBezTo>
                  <a:cubicBezTo>
                    <a:pt x="4738" y="914710"/>
                    <a:pt x="0" y="903272"/>
                    <a:pt x="0" y="89134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14095" b="-14095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4" name="Freeform 4"/>
          <p:cNvSpPr/>
          <p:nvPr/>
        </p:nvSpPr>
        <p:spPr>
          <a:xfrm rot="-1268288">
            <a:off x="14275228" y="-6577016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6750" y="838200"/>
            <a:ext cx="6886575" cy="450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Mounting the Ultrasonic Sensor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296400" y="7829550"/>
            <a:ext cx="6886575" cy="1302131"/>
            <a:chOff x="0" y="0"/>
            <a:chExt cx="9182100" cy="173617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Assembling the components accurately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9653"/>
              <a:ext cx="9182100" cy="956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</a:pPr>
              <a:r>
                <a:rPr lang="en-US" sz="2199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Proper mounting is </a:t>
              </a:r>
              <a:r>
                <a:rPr lang="en-US" sz="2199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essential</a:t>
              </a:r>
              <a:r>
                <a:rPr lang="en-US" sz="2199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for effective scanning. Ensure stability.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5025" y="1562100"/>
            <a:ext cx="9763125" cy="5810250"/>
            <a:chOff x="0" y="0"/>
            <a:chExt cx="13017500" cy="77470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5700"/>
              <a:ext cx="13017500" cy="659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To achieve the radar functionality, the Arduino programming involves the following key steps: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Include necessary libraries for servo and ultrasonic sensor.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Set up pin assignments for servo and sensor.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Create a loop to rotate the servo from 0° to 180° and back.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Emit ultrasonic pulses to measure distance.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2C3E5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Calculate and send distance data via serial communication.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30175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57ABD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Arduino Code for Servo Control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1613082">
            <a:off x="15185646" y="5282282"/>
            <a:ext cx="9268292" cy="11033681"/>
          </a:xfrm>
          <a:custGeom>
            <a:avLst/>
            <a:gdLst/>
            <a:ahLst/>
            <a:cxnLst/>
            <a:rect l="l" t="t" r="r" b="b"/>
            <a:pathLst>
              <a:path w="9268292" h="11033681">
                <a:moveTo>
                  <a:pt x="0" y="0"/>
                </a:moveTo>
                <a:lnTo>
                  <a:pt x="9268293" y="0"/>
                </a:lnTo>
                <a:lnTo>
                  <a:pt x="9268293" y="11033682"/>
                </a:lnTo>
                <a:lnTo>
                  <a:pt x="0" y="11033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8288">
            <a:off x="-5468013" y="-6350191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7191375" cy="8953500"/>
            <a:chOff x="0" y="0"/>
            <a:chExt cx="1067508" cy="1329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508" cy="1329083"/>
            </a:xfrm>
            <a:custGeom>
              <a:avLst/>
              <a:gdLst/>
              <a:ahLst/>
              <a:cxnLst/>
              <a:rect l="l" t="t" r="r" b="b"/>
              <a:pathLst>
                <a:path w="1067508" h="1329083">
                  <a:moveTo>
                    <a:pt x="43062" y="0"/>
                  </a:moveTo>
                  <a:lnTo>
                    <a:pt x="1024446" y="0"/>
                  </a:lnTo>
                  <a:cubicBezTo>
                    <a:pt x="1035867" y="0"/>
                    <a:pt x="1046820" y="4537"/>
                    <a:pt x="1054895" y="12613"/>
                  </a:cubicBezTo>
                  <a:cubicBezTo>
                    <a:pt x="1062971" y="20688"/>
                    <a:pt x="1067508" y="31641"/>
                    <a:pt x="1067508" y="43062"/>
                  </a:cubicBezTo>
                  <a:lnTo>
                    <a:pt x="1067508" y="1286021"/>
                  </a:lnTo>
                  <a:cubicBezTo>
                    <a:pt x="1067508" y="1309803"/>
                    <a:pt x="1048228" y="1329083"/>
                    <a:pt x="1024446" y="1329083"/>
                  </a:cubicBezTo>
                  <a:lnTo>
                    <a:pt x="43062" y="1329083"/>
                  </a:lnTo>
                  <a:cubicBezTo>
                    <a:pt x="19280" y="1329083"/>
                    <a:pt x="0" y="1309803"/>
                    <a:pt x="0" y="1286021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296400" y="3886200"/>
            <a:ext cx="6886575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rPr>
              <a:t>The Arduino sketch calculates </a:t>
            </a:r>
            <a:r>
              <a:rPr lang="en-US" sz="3000" b="1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distance using the formula</a:t>
            </a:r>
            <a:r>
              <a:rPr lang="en-US" sz="300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rPr>
              <a:t> based on echo time and sends this data via serial communication, enabling real-time visualization in Processing software.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1200275" cy="1560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75" cy="1560523"/>
            </a:xfrm>
            <a:custGeom>
              <a:avLst/>
              <a:gdLst/>
              <a:ahLst/>
              <a:cxnLst/>
              <a:rect l="l" t="t" r="r" b="b"/>
              <a:pathLst>
                <a:path w="1200275" h="1560523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1515555"/>
                  </a:lnTo>
                  <a:cubicBezTo>
                    <a:pt x="1200275" y="1527481"/>
                    <a:pt x="1195537" y="1538919"/>
                    <a:pt x="1187104" y="1547352"/>
                  </a:cubicBezTo>
                  <a:cubicBezTo>
                    <a:pt x="1178670" y="1555785"/>
                    <a:pt x="1167233" y="1560523"/>
                    <a:pt x="1155306" y="1560523"/>
                  </a:cubicBezTo>
                  <a:lnTo>
                    <a:pt x="44968" y="1560523"/>
                  </a:lnTo>
                  <a:cubicBezTo>
                    <a:pt x="33042" y="1560523"/>
                    <a:pt x="21604" y="1555785"/>
                    <a:pt x="13171" y="1547352"/>
                  </a:cubicBezTo>
                  <a:cubicBezTo>
                    <a:pt x="4738" y="1538919"/>
                    <a:pt x="0" y="1527481"/>
                    <a:pt x="0" y="151555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8324850" cy="4133849"/>
            <a:chOff x="0" y="0"/>
            <a:chExt cx="11099800" cy="5511799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9"/>
              <a:ext cx="11099800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Processing software reads data continuously, </a:t>
              </a:r>
              <a:r>
                <a:rPr lang="en-US" sz="3000" b="1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dynamically updating</a:t>
              </a:r>
              <a:r>
                <a:rPr lang="en-US" sz="300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radar lines to indicate detected objects and clear areas.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1099800" cy="3098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Real-Time Visualization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68288">
            <a:off x="-5468013" y="-6350191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7191375" cy="8953500"/>
            <a:chOff x="0" y="0"/>
            <a:chExt cx="1067508" cy="13290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508" cy="1329083"/>
            </a:xfrm>
            <a:custGeom>
              <a:avLst/>
              <a:gdLst/>
              <a:ahLst/>
              <a:cxnLst/>
              <a:rect l="l" t="t" r="r" b="b"/>
              <a:pathLst>
                <a:path w="1067508" h="1329083">
                  <a:moveTo>
                    <a:pt x="43062" y="0"/>
                  </a:moveTo>
                  <a:lnTo>
                    <a:pt x="1024446" y="0"/>
                  </a:lnTo>
                  <a:cubicBezTo>
                    <a:pt x="1035867" y="0"/>
                    <a:pt x="1046820" y="4537"/>
                    <a:pt x="1054895" y="12613"/>
                  </a:cubicBezTo>
                  <a:cubicBezTo>
                    <a:pt x="1062971" y="20688"/>
                    <a:pt x="1067508" y="31641"/>
                    <a:pt x="1067508" y="43062"/>
                  </a:cubicBezTo>
                  <a:lnTo>
                    <a:pt x="1067508" y="1286021"/>
                  </a:lnTo>
                  <a:cubicBezTo>
                    <a:pt x="1067508" y="1309803"/>
                    <a:pt x="1048228" y="1329083"/>
                    <a:pt x="1024446" y="1329083"/>
                  </a:cubicBezTo>
                  <a:lnTo>
                    <a:pt x="43062" y="1329083"/>
                  </a:lnTo>
                  <a:cubicBezTo>
                    <a:pt x="19280" y="1329083"/>
                    <a:pt x="0" y="1309803"/>
                    <a:pt x="0" y="1286021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t="-3546" b="-3546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296400" y="3886200"/>
            <a:ext cx="6886575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rPr>
              <a:t>The data flow from Arduino to Processing involves serial communication, enabling real-time visualization of distance measurements and object detection through the radar-like display.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401</Words>
  <Application>Microsoft Office PowerPoint</Application>
  <PresentationFormat>Custom</PresentationFormat>
  <Paragraphs>59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HK Grotesk Bold</vt:lpstr>
      <vt:lpstr>Staatliches</vt:lpstr>
      <vt:lpstr>HK Grotesk Light</vt:lpstr>
      <vt:lpstr>HK Grotesk Bold Italics</vt:lpstr>
      <vt:lpstr>HK Grotesk</vt:lpstr>
      <vt:lpstr>Calibri</vt:lpstr>
      <vt:lpstr>Arial</vt:lpstr>
      <vt:lpstr>Gilda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Arduino-Based Radar System</dc:title>
  <dc:description>Presentation - Arduino-Based Radar System</dc:description>
  <cp:lastModifiedBy>Aaditya Anand</cp:lastModifiedBy>
  <cp:revision>2</cp:revision>
  <dcterms:created xsi:type="dcterms:W3CDTF">2006-08-16T00:00:00Z</dcterms:created>
  <dcterms:modified xsi:type="dcterms:W3CDTF">2025-11-16T13:30:31Z</dcterms:modified>
  <dc:identifier>DAG43MWK6po</dc:identifier>
</cp:coreProperties>
</file>